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6" r:id="rId2"/>
    <p:sldId id="257" r:id="rId3"/>
    <p:sldId id="282" r:id="rId4"/>
    <p:sldId id="283" r:id="rId5"/>
    <p:sldId id="280" r:id="rId6"/>
    <p:sldId id="281" r:id="rId7"/>
    <p:sldId id="261" r:id="rId8"/>
    <p:sldId id="285" r:id="rId9"/>
    <p:sldId id="278" r:id="rId10"/>
    <p:sldId id="262" r:id="rId11"/>
    <p:sldId id="277" r:id="rId12"/>
    <p:sldId id="263" r:id="rId13"/>
    <p:sldId id="276" r:id="rId14"/>
    <p:sldId id="264" r:id="rId15"/>
    <p:sldId id="274" r:id="rId16"/>
    <p:sldId id="265" r:id="rId17"/>
    <p:sldId id="284" r:id="rId18"/>
    <p:sldId id="259" r:id="rId19"/>
    <p:sldId id="266" r:id="rId20"/>
    <p:sldId id="286" r:id="rId21"/>
    <p:sldId id="270" r:id="rId22"/>
    <p:sldId id="267" r:id="rId23"/>
    <p:sldId id="287" r:id="rId24"/>
    <p:sldId id="271" r:id="rId25"/>
    <p:sldId id="268" r:id="rId26"/>
    <p:sldId id="272" r:id="rId27"/>
    <p:sldId id="269" r:id="rId28"/>
    <p:sldId id="273" r:id="rId29"/>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E708F65C-24D6-42C6-85C9-8778D78EB313}" type="datetimeFigureOut">
              <a:rPr lang="en-US" smtClean="0"/>
              <a:t>9/11/2023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D885FDC3-2A93-432D-9AD6-17E6E08C5F60}"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Mechanisms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Stereotypes</a:t>
            </a:r>
            <a:endParaRPr lang="en-US" dirty="0"/>
          </a:p>
        </p:txBody>
      </p:sp>
      <p:sp>
        <p:nvSpPr>
          <p:cNvPr id="3" name="Content Placeholder 2"/>
          <p:cNvSpPr>
            <a:spLocks noGrp="1"/>
          </p:cNvSpPr>
          <p:nvPr>
            <p:ph idx="1"/>
          </p:nvPr>
        </p:nvSpPr>
        <p:spPr/>
        <p:txBody>
          <a:bodyPr>
            <a:normAutofit/>
          </a:bodyPr>
          <a:lstStyle/>
          <a:p>
            <a:pPr algn="just"/>
            <a:r>
              <a:rPr lang="en-US" dirty="0" smtClean="0"/>
              <a:t>A stereotype is an extension of the vocabulary of the UML, allowing you to create new kinds of building blocks similar to existing ones but specific to your problem.</a:t>
            </a:r>
          </a:p>
          <a:p>
            <a:pPr algn="just"/>
            <a:r>
              <a:rPr lang="en-US" dirty="0" smtClean="0"/>
              <a:t>Graphically, a stereotype is rendered as a name enclosed by </a:t>
            </a:r>
            <a:r>
              <a:rPr lang="en-US" dirty="0" err="1" smtClean="0"/>
              <a:t>guillemets</a:t>
            </a:r>
            <a:r>
              <a:rPr lang="en-US" dirty="0" smtClean="0"/>
              <a:t> (&lt;&lt;..&gt;&gt;) and placed above the name of another element.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Stereotypes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510184" y="2209800"/>
            <a:ext cx="5503332"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Tagged Values</a:t>
            </a:r>
            <a:endParaRPr lang="en-US" dirty="0"/>
          </a:p>
        </p:txBody>
      </p:sp>
      <p:sp>
        <p:nvSpPr>
          <p:cNvPr id="3" name="Content Placeholder 2"/>
          <p:cNvSpPr>
            <a:spLocks noGrp="1"/>
          </p:cNvSpPr>
          <p:nvPr>
            <p:ph idx="1"/>
          </p:nvPr>
        </p:nvSpPr>
        <p:spPr/>
        <p:txBody>
          <a:bodyPr>
            <a:normAutofit/>
          </a:bodyPr>
          <a:lstStyle/>
          <a:p>
            <a:pPr algn="just"/>
            <a:r>
              <a:rPr lang="en-US" dirty="0" smtClean="0"/>
              <a:t>A tagged value is an extension of the properties of a UML element, allowing you to create new information in that element's specification. </a:t>
            </a:r>
          </a:p>
          <a:p>
            <a:pPr algn="just"/>
            <a:r>
              <a:rPr lang="en-US" dirty="0" smtClean="0"/>
              <a:t>Graphically, a tagged value is rendered as a string enclosed by brackets and placed below the name of another element.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Tagged Values</a:t>
            </a:r>
            <a:endParaRPr lang="en-US"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304799" y="2590800"/>
            <a:ext cx="8581081"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sp>
        <p:nvSpPr>
          <p:cNvPr id="5" name="Content Placeholder 4"/>
          <p:cNvSpPr>
            <a:spLocks noGrp="1"/>
          </p:cNvSpPr>
          <p:nvPr>
            <p:ph idx="1"/>
          </p:nvPr>
        </p:nvSpPr>
        <p:spPr/>
        <p:txBody>
          <a:bodyPr>
            <a:normAutofit lnSpcReduction="10000"/>
          </a:bodyPr>
          <a:lstStyle/>
          <a:p>
            <a:pPr algn="just"/>
            <a:r>
              <a:rPr lang="en-US" dirty="0" smtClean="0"/>
              <a:t>A constraint is an extension of the semantics of a UML element, allowing you to add new rules or to modify existing ones. </a:t>
            </a:r>
          </a:p>
          <a:p>
            <a:pPr algn="just"/>
            <a:r>
              <a:rPr lang="en-US" dirty="0" smtClean="0"/>
              <a:t>Graphically, a constraint is rendered as a string enclosed by brackets and placed near the associated element or connected to that element or elements by dependency relationships.</a:t>
            </a:r>
          </a:p>
          <a:p>
            <a:pPr algn="just"/>
            <a:r>
              <a:rPr lang="en-US" dirty="0" smtClean="0"/>
              <a:t>You can also render a constraint in a note.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Constraints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752600" y="2064404"/>
            <a:ext cx="5181600" cy="3305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Elements</a:t>
            </a:r>
            <a:endParaRPr lang="en-US" dirty="0"/>
          </a:p>
        </p:txBody>
      </p:sp>
      <p:sp>
        <p:nvSpPr>
          <p:cNvPr id="3" name="Content Placeholder 2"/>
          <p:cNvSpPr>
            <a:spLocks noGrp="1"/>
          </p:cNvSpPr>
          <p:nvPr>
            <p:ph idx="1"/>
          </p:nvPr>
        </p:nvSpPr>
        <p:spPr/>
        <p:txBody>
          <a:bodyPr>
            <a:normAutofit/>
          </a:bodyPr>
          <a:lstStyle/>
          <a:p>
            <a:pPr algn="just"/>
            <a:r>
              <a:rPr lang="en-US" dirty="0" smtClean="0"/>
              <a:t>The UML defines a number of standard stereotypes for classifiers, components, relationships, and other modeling elements.</a:t>
            </a:r>
          </a:p>
          <a:p>
            <a:pPr algn="just"/>
            <a:r>
              <a:rPr lang="en-US" dirty="0" smtClean="0"/>
              <a:t>There is one standard stereotype, mainly of interest to tool builders:</a:t>
            </a:r>
          </a:p>
          <a:p>
            <a:pPr algn="just"/>
            <a:r>
              <a:rPr lang="en-US" dirty="0" smtClean="0">
                <a:solidFill>
                  <a:srgbClr val="FF0000"/>
                </a:solidFill>
              </a:rPr>
              <a:t>Stereotype</a:t>
            </a:r>
            <a:r>
              <a:rPr lang="en-US" dirty="0" smtClean="0"/>
              <a:t>: Specifies that the classifier is a stereotype that may be applied to other elements.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Elements</a:t>
            </a:r>
            <a:endParaRPr lang="en-US" dirty="0"/>
          </a:p>
        </p:txBody>
      </p:sp>
      <p:sp>
        <p:nvSpPr>
          <p:cNvPr id="3" name="Content Placeholder 2"/>
          <p:cNvSpPr>
            <a:spLocks noGrp="1"/>
          </p:cNvSpPr>
          <p:nvPr>
            <p:ph idx="1"/>
          </p:nvPr>
        </p:nvSpPr>
        <p:spPr/>
        <p:txBody>
          <a:bodyPr>
            <a:normAutofit/>
          </a:bodyPr>
          <a:lstStyle/>
          <a:p>
            <a:pPr algn="just"/>
            <a:r>
              <a:rPr lang="en-US" dirty="0" smtClean="0"/>
              <a:t>The UML also specifies one standard tagged value that applies to all modeling elements.</a:t>
            </a:r>
          </a:p>
          <a:p>
            <a:pPr algn="just"/>
            <a:r>
              <a:rPr lang="en-US" dirty="0" smtClean="0">
                <a:solidFill>
                  <a:srgbClr val="FF0000"/>
                </a:solidFill>
              </a:rPr>
              <a:t>Documentation: </a:t>
            </a:r>
            <a:r>
              <a:rPr lang="en-US" dirty="0" smtClean="0"/>
              <a:t>Specifies a comment, description, or explanation of the element to which it is attached.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Modeling Techniques</a:t>
            </a:r>
            <a:endParaRPr lang="en-US" b="1" dirty="0"/>
          </a:p>
        </p:txBody>
      </p:sp>
      <p:sp>
        <p:nvSpPr>
          <p:cNvPr id="3" name="Content Placeholder 2"/>
          <p:cNvSpPr>
            <a:spLocks noGrp="1"/>
          </p:cNvSpPr>
          <p:nvPr>
            <p:ph idx="1"/>
          </p:nvPr>
        </p:nvSpPr>
        <p:spPr/>
        <p:txBody>
          <a:bodyPr/>
          <a:lstStyle/>
          <a:p>
            <a:pPr marL="514350" indent="-514350" algn="just">
              <a:buNone/>
            </a:pPr>
            <a:r>
              <a:rPr lang="en-US" dirty="0" smtClean="0">
                <a:solidFill>
                  <a:srgbClr val="FF0000"/>
                </a:solidFill>
              </a:rPr>
              <a:t>	</a:t>
            </a:r>
            <a:r>
              <a:rPr lang="en-US" b="1" dirty="0" smtClean="0">
                <a:solidFill>
                  <a:srgbClr val="FF0000"/>
                </a:solidFill>
              </a:rPr>
              <a:t>There are four types of modeling techniques for </a:t>
            </a:r>
            <a:r>
              <a:rPr lang="en-US" b="1" smtClean="0">
                <a:solidFill>
                  <a:srgbClr val="FF0000"/>
                </a:solidFill>
              </a:rPr>
              <a:t>common mechanisms.</a:t>
            </a:r>
            <a:endParaRPr lang="en-US" b="1" dirty="0" smtClean="0"/>
          </a:p>
          <a:p>
            <a:pPr marL="514350" indent="-514350">
              <a:buFont typeface="+mj-lt"/>
              <a:buAutoNum type="arabicPeriod"/>
            </a:pPr>
            <a:r>
              <a:rPr lang="en-US" dirty="0" smtClean="0"/>
              <a:t>Modeling Comments</a:t>
            </a:r>
          </a:p>
          <a:p>
            <a:pPr marL="514350" indent="-514350">
              <a:buFont typeface="+mj-lt"/>
              <a:buAutoNum type="arabicPeriod"/>
            </a:pPr>
            <a:r>
              <a:rPr lang="en-US" dirty="0" smtClean="0"/>
              <a:t>Modeling New Building Blocks</a:t>
            </a:r>
          </a:p>
          <a:p>
            <a:pPr marL="514350" indent="-514350">
              <a:buFont typeface="+mj-lt"/>
              <a:buAutoNum type="arabicPeriod"/>
            </a:pPr>
            <a:r>
              <a:rPr lang="en-US" dirty="0" smtClean="0"/>
              <a:t>Modeling New Properties</a:t>
            </a:r>
          </a:p>
          <a:p>
            <a:pPr marL="514350" indent="-514350">
              <a:buFont typeface="+mj-lt"/>
              <a:buAutoNum type="arabicPeriod"/>
            </a:pPr>
            <a:r>
              <a:rPr lang="en-US" dirty="0" smtClean="0"/>
              <a:t>Modeling New Semantics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Modeling Comments</a:t>
            </a:r>
            <a:endParaRPr lang="en-US"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solidFill>
                  <a:srgbClr val="FF0000"/>
                </a:solidFill>
              </a:rPr>
              <a:t>	To model a comment:</a:t>
            </a:r>
            <a:endParaRPr lang="en-US" dirty="0" smtClean="0"/>
          </a:p>
          <a:p>
            <a:pPr algn="just"/>
            <a:r>
              <a:rPr lang="en-US" dirty="0" smtClean="0"/>
              <a:t>Put your comment as text in a note and place it adjacent to the element to which it refers. You can show a more explicit relationship by connecting a note to its elements using a dependency relationship.</a:t>
            </a:r>
          </a:p>
          <a:p>
            <a:pPr algn="just"/>
            <a:r>
              <a:rPr lang="en-US" dirty="0" smtClean="0"/>
              <a:t>Remember that you can hide or make visible the elements of your model as you see fit. Rather, expose your comments in your diagrams only in so far as you need to communicate.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UML provides the basic notations to visualize, specify, construct and document the artifacts of a software intensive system. </a:t>
            </a:r>
          </a:p>
          <a:p>
            <a:pPr algn="just"/>
            <a:r>
              <a:rPr lang="en-US" dirty="0" smtClean="0"/>
              <a:t>Sometimes, the user might need to represent information through notations which are not available in UML.</a:t>
            </a:r>
          </a:p>
          <a:p>
            <a:pPr algn="just"/>
            <a:r>
              <a:rPr lang="en-US" dirty="0" smtClean="0"/>
              <a:t>In such circumstances, we can use the extensibility mechanisms like </a:t>
            </a:r>
            <a:r>
              <a:rPr lang="en-US" dirty="0" smtClean="0">
                <a:solidFill>
                  <a:srgbClr val="FF0000"/>
                </a:solidFill>
              </a:rPr>
              <a:t>stereotypes</a:t>
            </a:r>
            <a:r>
              <a:rPr lang="en-US" dirty="0" smtClean="0"/>
              <a:t>, </a:t>
            </a:r>
            <a:r>
              <a:rPr lang="en-US" dirty="0" smtClean="0">
                <a:solidFill>
                  <a:srgbClr val="FF0000"/>
                </a:solidFill>
              </a:rPr>
              <a:t>tagged values</a:t>
            </a:r>
            <a:r>
              <a:rPr lang="en-US" dirty="0" smtClean="0"/>
              <a:t> and </a:t>
            </a:r>
            <a:r>
              <a:rPr lang="en-US" dirty="0" smtClean="0">
                <a:solidFill>
                  <a:srgbClr val="FF0000"/>
                </a:solidFill>
              </a:rPr>
              <a:t>constraints</a:t>
            </a:r>
            <a:r>
              <a:rPr lang="en-US" dirty="0" smtClean="0"/>
              <a:t> which are a part of common mechanisms in UML.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Modeling Comments</a:t>
            </a:r>
            <a:endParaRPr lang="en-US" b="1" dirty="0"/>
          </a:p>
        </p:txBody>
      </p:sp>
      <p:sp>
        <p:nvSpPr>
          <p:cNvPr id="3" name="Content Placeholder 2"/>
          <p:cNvSpPr>
            <a:spLocks noGrp="1"/>
          </p:cNvSpPr>
          <p:nvPr>
            <p:ph idx="1"/>
          </p:nvPr>
        </p:nvSpPr>
        <p:spPr/>
        <p:txBody>
          <a:bodyPr>
            <a:normAutofit fontScale="92500"/>
          </a:bodyPr>
          <a:lstStyle/>
          <a:p>
            <a:pPr algn="just"/>
            <a:r>
              <a:rPr lang="en-US" dirty="0" smtClean="0"/>
              <a:t>If your comment is lengthy or involves something richer than plain text, consider putting your comment in an external document and linking or embedding that document in a note attached to your model.</a:t>
            </a:r>
          </a:p>
          <a:p>
            <a:pPr algn="just"/>
            <a:r>
              <a:rPr lang="en-US" dirty="0" smtClean="0"/>
              <a:t>As your model evolves, keep those comments that record significant decisions that cannot be inferred from the model itself, and - unless they are of historic interest- discard the others.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Modeling Comments</a:t>
            </a:r>
            <a:endParaRPr lang="en-US" b="1"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371600" y="2013350"/>
            <a:ext cx="6140571" cy="3549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Modeling New Building Blocks</a:t>
            </a:r>
            <a:endParaRPr lang="en-US" b="1" dirty="0"/>
          </a:p>
        </p:txBody>
      </p:sp>
      <p:sp>
        <p:nvSpPr>
          <p:cNvPr id="3" name="Content Placeholder 2"/>
          <p:cNvSpPr>
            <a:spLocks noGrp="1"/>
          </p:cNvSpPr>
          <p:nvPr>
            <p:ph idx="1"/>
          </p:nvPr>
        </p:nvSpPr>
        <p:spPr/>
        <p:txBody>
          <a:bodyPr>
            <a:normAutofit/>
          </a:bodyPr>
          <a:lstStyle/>
          <a:p>
            <a:pPr algn="just">
              <a:buNone/>
            </a:pPr>
            <a:r>
              <a:rPr lang="en-US" b="1" dirty="0" smtClean="0">
                <a:solidFill>
                  <a:srgbClr val="FF0000"/>
                </a:solidFill>
              </a:rPr>
              <a:t>	To model new building blocks:</a:t>
            </a:r>
          </a:p>
          <a:p>
            <a:pPr algn="just"/>
            <a:r>
              <a:rPr lang="en-US" dirty="0" smtClean="0"/>
              <a:t>Make sure there is no way to express what you want by using basic UML.</a:t>
            </a:r>
          </a:p>
          <a:p>
            <a:pPr algn="just"/>
            <a:r>
              <a:rPr lang="en-US" dirty="0" smtClean="0"/>
              <a:t>If you're convinced there's no other way to express these semantics, identify the primitive thing in the UML that's most like what you want to model and define a new stereotype for that thing.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Modeling New Building Blocks</a:t>
            </a:r>
            <a:endParaRPr lang="en-US" b="1" dirty="0"/>
          </a:p>
        </p:txBody>
      </p:sp>
      <p:sp>
        <p:nvSpPr>
          <p:cNvPr id="3" name="Content Placeholder 2"/>
          <p:cNvSpPr>
            <a:spLocks noGrp="1"/>
          </p:cNvSpPr>
          <p:nvPr>
            <p:ph idx="1"/>
          </p:nvPr>
        </p:nvSpPr>
        <p:spPr/>
        <p:txBody>
          <a:bodyPr>
            <a:normAutofit/>
          </a:bodyPr>
          <a:lstStyle/>
          <a:p>
            <a:pPr algn="just"/>
            <a:r>
              <a:rPr lang="en-US" dirty="0" smtClean="0"/>
              <a:t>Specify the common properties and semantics that go beyond the basic element being stereotyped by defining a set of tagged values and constraints for the stereotype.</a:t>
            </a:r>
          </a:p>
          <a:p>
            <a:pPr algn="just"/>
            <a:r>
              <a:rPr lang="en-US" dirty="0" smtClean="0"/>
              <a:t>If you want these stereotype elements to have a distinctive visual cue, define a new icon for the stereotype.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Modeling New Building Blocks</a:t>
            </a:r>
            <a:endParaRPr lang="en-US" b="1"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219200" y="1143000"/>
            <a:ext cx="6909824"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Modeling New Properties</a:t>
            </a:r>
            <a:endParaRPr lang="en-US" b="1" dirty="0"/>
          </a:p>
        </p:txBody>
      </p:sp>
      <p:sp>
        <p:nvSpPr>
          <p:cNvPr id="3" name="Content Placeholder 2"/>
          <p:cNvSpPr>
            <a:spLocks noGrp="1"/>
          </p:cNvSpPr>
          <p:nvPr>
            <p:ph idx="1"/>
          </p:nvPr>
        </p:nvSpPr>
        <p:spPr/>
        <p:txBody>
          <a:bodyPr>
            <a:normAutofit/>
          </a:bodyPr>
          <a:lstStyle/>
          <a:p>
            <a:pPr algn="just">
              <a:buNone/>
            </a:pPr>
            <a:r>
              <a:rPr lang="en-US" b="1" dirty="0" smtClean="0">
                <a:solidFill>
                  <a:srgbClr val="FF0000"/>
                </a:solidFill>
              </a:rPr>
              <a:t>	To model new properties:</a:t>
            </a:r>
          </a:p>
          <a:p>
            <a:pPr algn="just"/>
            <a:r>
              <a:rPr lang="en-US" dirty="0" smtClean="0"/>
              <a:t>First, make sure there's not already a way to express what you want by using basic UML.</a:t>
            </a:r>
          </a:p>
          <a:p>
            <a:pPr algn="just"/>
            <a:r>
              <a:rPr lang="en-US" dirty="0" smtClean="0"/>
              <a:t>If you're convinced there's no other way to express these semantics, add this new property to an individual element or a stereotype.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Modeling New Properties</a:t>
            </a:r>
            <a:endParaRPr lang="en-US" b="1"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981200" y="1295400"/>
            <a:ext cx="5410200" cy="54859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Modeling New Semantics</a:t>
            </a:r>
            <a:endParaRPr lang="en-US" b="1"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solidFill>
                  <a:srgbClr val="FF0000"/>
                </a:solidFill>
              </a:rPr>
              <a:t>	</a:t>
            </a:r>
            <a:r>
              <a:rPr lang="en-US" b="1" dirty="0" smtClean="0">
                <a:solidFill>
                  <a:srgbClr val="FF0000"/>
                </a:solidFill>
              </a:rPr>
              <a:t>To model new semantics,</a:t>
            </a:r>
          </a:p>
          <a:p>
            <a:pPr algn="just"/>
            <a:r>
              <a:rPr lang="en-US" dirty="0" smtClean="0"/>
              <a:t>First, make sure there's not already a way to express what you want by using basic UML. </a:t>
            </a:r>
          </a:p>
          <a:p>
            <a:pPr algn="just"/>
            <a:r>
              <a:rPr lang="en-US" dirty="0" smtClean="0"/>
              <a:t>If you're convinced there's no other way to express these semantics, write your new semantics as text in a constraint and place it adjacent to the element to which it refers. You can show a more explicit relationship by connecting a constraint to its elements using a dependency relationship.</a:t>
            </a:r>
          </a:p>
          <a:p>
            <a:pPr algn="just"/>
            <a:r>
              <a:rPr lang="en-US" dirty="0" smtClean="0"/>
              <a:t>If you need to specify your semantics more precisely and formally, write your new semantics using OCL.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Modeling New Semantics</a:t>
            </a:r>
            <a:endParaRPr lang="en-US"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057400" y="1600200"/>
            <a:ext cx="5223143"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RAMESH\Downloads\CMU.jpg"/>
          <p:cNvPicPr>
            <a:picLocks noGrp="1" noChangeAspect="1" noChangeArrowheads="1"/>
          </p:cNvPicPr>
          <p:nvPr>
            <p:ph idx="1"/>
          </p:nvPr>
        </p:nvPicPr>
        <p:blipFill>
          <a:blip r:embed="rId2" cstate="print"/>
          <a:srcRect/>
          <a:stretch>
            <a:fillRect/>
          </a:stretch>
        </p:blipFill>
        <p:spPr bwMode="auto">
          <a:xfrm>
            <a:off x="381000" y="219504"/>
            <a:ext cx="7924800" cy="625749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pPr algn="just"/>
            <a:r>
              <a:rPr lang="en-US" dirty="0" smtClean="0"/>
              <a:t>A </a:t>
            </a:r>
            <a:r>
              <a:rPr lang="en-US" b="1" dirty="0" smtClean="0">
                <a:solidFill>
                  <a:srgbClr val="FF0000"/>
                </a:solidFill>
              </a:rPr>
              <a:t>note</a:t>
            </a:r>
            <a:r>
              <a:rPr lang="en-US" dirty="0" smtClean="0"/>
              <a:t> is a graphical symbol for rendering constraints or comments attached to an element or a collection of elements.</a:t>
            </a:r>
          </a:p>
          <a:p>
            <a:pPr algn="just"/>
            <a:r>
              <a:rPr lang="en-US" dirty="0" smtClean="0"/>
              <a:t>Graphically, a </a:t>
            </a:r>
            <a:r>
              <a:rPr lang="en-US" b="1" dirty="0" smtClean="0">
                <a:solidFill>
                  <a:srgbClr val="FF0000"/>
                </a:solidFill>
              </a:rPr>
              <a:t>note</a:t>
            </a:r>
            <a:r>
              <a:rPr lang="en-US" dirty="0" smtClean="0"/>
              <a:t> is rendered as a rectangle with a dog-eared corner, together with a textual or graphical comment.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1066800" y="2133600"/>
            <a:ext cx="7230656"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Stereotypes, Tagged Values, and Constraints</a:t>
            </a:r>
            <a:endParaRPr lang="en-US" dirty="0"/>
          </a:p>
        </p:txBody>
      </p:sp>
      <p:pic>
        <p:nvPicPr>
          <p:cNvPr id="11266" name="Picture 2"/>
          <p:cNvPicPr>
            <a:picLocks noGrp="1" noChangeAspect="1" noChangeArrowheads="1"/>
          </p:cNvPicPr>
          <p:nvPr>
            <p:ph idx="1"/>
          </p:nvPr>
        </p:nvPicPr>
        <p:blipFill>
          <a:blip r:embed="rId2" cstate="print"/>
          <a:srcRect/>
          <a:stretch>
            <a:fillRect/>
          </a:stretch>
        </p:blipFill>
        <p:spPr bwMode="auto">
          <a:xfrm>
            <a:off x="1246946" y="1981200"/>
            <a:ext cx="6525454" cy="36934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Adornments</a:t>
            </a:r>
            <a:endParaRPr lang="en-US" dirty="0"/>
          </a:p>
        </p:txBody>
      </p:sp>
      <p:sp>
        <p:nvSpPr>
          <p:cNvPr id="3" name="Content Placeholder 2"/>
          <p:cNvSpPr>
            <a:spLocks noGrp="1"/>
          </p:cNvSpPr>
          <p:nvPr>
            <p:ph idx="1"/>
          </p:nvPr>
        </p:nvSpPr>
        <p:spPr/>
        <p:txBody>
          <a:bodyPr/>
          <a:lstStyle/>
          <a:p>
            <a:pPr algn="just"/>
            <a:r>
              <a:rPr lang="en-US" dirty="0" smtClean="0"/>
              <a:t>Adornments are textual or graphical items that are added to an element's basic notation and are used to visualize details from the element's specification.</a:t>
            </a:r>
          </a:p>
          <a:p>
            <a:pPr algn="just"/>
            <a:r>
              <a:rPr lang="en-US" dirty="0" smtClean="0"/>
              <a:t>Most adornments are rendered by placing text near the element of interest or by adding a graphic symbol to the basic notation.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Adornments</a:t>
            </a:r>
            <a:endParaRPr lang="en-US" dirty="0"/>
          </a:p>
        </p:txBody>
      </p:sp>
      <p:sp>
        <p:nvSpPr>
          <p:cNvPr id="3" name="Content Placeholder 2"/>
          <p:cNvSpPr>
            <a:spLocks noGrp="1"/>
          </p:cNvSpPr>
          <p:nvPr>
            <p:ph idx="1"/>
          </p:nvPr>
        </p:nvSpPr>
        <p:spPr/>
        <p:txBody>
          <a:bodyPr/>
          <a:lstStyle/>
          <a:p>
            <a:pPr algn="just"/>
            <a:r>
              <a:rPr lang="en-US" dirty="0" smtClean="0"/>
              <a:t>Sometimes you'll want to adorn an element with more detail than can be accommodated by simple text or graphics. </a:t>
            </a:r>
          </a:p>
          <a:p>
            <a:pPr algn="just"/>
            <a:r>
              <a:rPr lang="en-US" dirty="0" smtClean="0"/>
              <a:t>In the case of such things as classes, components, and nodes, you can add an extra compartment below the usual compartments to provide this information.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Adornments</a:t>
            </a:r>
            <a:endParaRPr lang="en-US"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1600201" y="1735372"/>
            <a:ext cx="5877414" cy="42082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3279</TotalTime>
  <Words>654</Words>
  <Application>Microsoft Office PowerPoint</Application>
  <PresentationFormat>On-screen Show (4:3)</PresentationFormat>
  <Paragraphs>70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Common Mechanisms</vt:lpstr>
      <vt:lpstr>Getting started</vt:lpstr>
      <vt:lpstr>Slide 3</vt:lpstr>
      <vt:lpstr>Notes</vt:lpstr>
      <vt:lpstr>Notes</vt:lpstr>
      <vt:lpstr>Stereotypes, Tagged Values, and Constraints</vt:lpstr>
      <vt:lpstr>Other Adornments</vt:lpstr>
      <vt:lpstr>Other Adornments</vt:lpstr>
      <vt:lpstr>Other Adornments</vt:lpstr>
      <vt:lpstr>Stereotypes</vt:lpstr>
      <vt:lpstr>Stereotypes</vt:lpstr>
      <vt:lpstr>Tagged Values</vt:lpstr>
      <vt:lpstr>Tagged Values</vt:lpstr>
      <vt:lpstr>Constraints</vt:lpstr>
      <vt:lpstr>Constraints</vt:lpstr>
      <vt:lpstr>Standard Elements</vt:lpstr>
      <vt:lpstr>Standard Elements</vt:lpstr>
      <vt:lpstr>Common Modeling Techniques</vt:lpstr>
      <vt:lpstr>1. Modeling Comments</vt:lpstr>
      <vt:lpstr>1. Modeling Comments</vt:lpstr>
      <vt:lpstr>1. Modeling Comments</vt:lpstr>
      <vt:lpstr>2. Modeling New Building Blocks</vt:lpstr>
      <vt:lpstr>2. Modeling New Building Blocks</vt:lpstr>
      <vt:lpstr>2. Modeling New Building Blocks</vt:lpstr>
      <vt:lpstr>3. Modeling New Properties</vt:lpstr>
      <vt:lpstr>3. Modeling New Properties</vt:lpstr>
      <vt:lpstr>4. Modeling New Semantics</vt:lpstr>
      <vt:lpstr>4. Modeling New Semantics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Mechanisms</dc:title>
  <dc:creator>AVINASH</dc:creator>
  <cp:lastModifiedBy>AVINASH</cp:lastModifiedBy>
  <cp:revision>79</cp:revision>
  <dcterms:created xsi:type="dcterms:W3CDTF">2006-08-16T00:00:00Z</dcterms:created>
  <dcterms:modified xsi:type="dcterms:W3CDTF">2023-09-12T03:53:12Z</dcterms:modified>
</cp:coreProperties>
</file>